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0" r:id="rId3"/>
  </p:sldMasterIdLst>
  <p:notesMasterIdLst>
    <p:notesMasterId r:id="rId31"/>
  </p:notesMasterIdLst>
  <p:sldIdLst>
    <p:sldId id="256" r:id="rId4"/>
    <p:sldId id="264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8" r:id="rId20"/>
    <p:sldId id="296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3669F-46F6-4E72-9108-E7C18C2E0212}" type="datetimeFigureOut">
              <a:rPr lang="en-US" smtClean="0"/>
              <a:t>2015-04-27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F7374-BB64-4720-B5F3-DE9BF3DE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7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7374-BB64-4720-B5F3-DE9BF3DE4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4663"/>
            <a:ext cx="9144000" cy="2125300"/>
          </a:xfr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CA9B102-E12D-4D3B-90DA-D64EC56F52DF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72EEE66-BEC1-4432-84A4-93973CBEDB02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7475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345473"/>
            <a:ext cx="7734300" cy="4831489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795413-45B1-465E-A48E-660E28F98362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935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18828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50827" y="2632101"/>
            <a:ext cx="3974224" cy="209754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66651" y="3930652"/>
            <a:ext cx="5917475" cy="2011680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lang="en-US" sz="1200" kern="1200" dirty="0">
                <a:blipFill>
                  <a:blip r:embed="rId2"/>
                  <a:tile tx="0" ty="0" sx="100000" sy="100000" flip="none" algn="tl"/>
                </a:blip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63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yat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22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410" y="365125"/>
            <a:ext cx="5449389" cy="1325563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46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8D4E-74C4-48F4-B2E8-B84618653BBF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57300" indent="-3429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EA54D08-6B00-4C78-9A76-9528D5737B07}" type="datetime1">
              <a:rPr lang="en-US" smtClean="0"/>
              <a:pPr/>
              <a:t>2015-04-27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1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574" y="365125"/>
            <a:ext cx="5357813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9D2A407-D3FC-4B0C-ACCA-FBB532B80D26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9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C449-7AE8-4315-9BDE-2E500C54696E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A85-3EBB-4814-B9B0-E57A3C9471F4}" type="datetime1">
              <a:rPr lang="en-US" smtClean="0"/>
              <a:t>2015-04-27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7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6965"/>
            <a:ext cx="3932237" cy="764177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96964"/>
            <a:ext cx="6172200" cy="4655641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61142"/>
            <a:ext cx="3932237" cy="3891463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6F3F78-999B-47C2-920E-17F20D18B824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10788"/>
            <a:ext cx="3932237" cy="940526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10789"/>
            <a:ext cx="6172200" cy="478100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1314"/>
            <a:ext cx="3932237" cy="3840480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86027E-DFA0-4F70-81BA-B0675C9FA925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5222" y="365125"/>
            <a:ext cx="5488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F8BA092-FD5C-4354-858D-572A2E2EEF9E}" type="datetime1">
              <a:rPr lang="en-US" smtClean="0"/>
              <a:pPr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2400" kern="1200">
          <a:solidFill>
            <a:schemeClr val="accent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2000" kern="1200">
          <a:solidFill>
            <a:schemeClr val="accent4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5222" y="365125"/>
            <a:ext cx="5488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4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2400" kern="1200">
          <a:solidFill>
            <a:schemeClr val="accent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2000" kern="1200">
          <a:solidFill>
            <a:schemeClr val="accent4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61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Eclipse Plug-in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SWT/JFace Development Part 2</a:t>
            </a:r>
            <a:endParaRPr lang="en-US" dirty="0" smtClean="0"/>
          </a:p>
          <a:p>
            <a:r>
              <a:rPr lang="en-US" dirty="0" smtClean="0"/>
              <a:t>Composites and Resource Management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155-43F6-45CC-86B4-448769460138}" type="datetime1">
              <a:rPr lang="en-US" smtClean="0"/>
              <a:t>2015-04-27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Group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Group(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group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"Foxes vs. Dogs"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Initialize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SWT.NONE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SWT.CHECK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2" y="2632101"/>
            <a:ext cx="3809524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default style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.setLayoutData(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GridData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FILL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FILL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i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i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SWT.CHECK style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CHECK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|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.setLayoutData(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GridData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FILL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FILL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i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i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778193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TableItems</a:t>
            </a: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2" y="2632101"/>
            <a:ext cx="3809524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2299063"/>
            <a:ext cx="5917475" cy="3643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default 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5 table items.</a:t>
            </a: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"default-item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SWT.CHECK </a:t>
            </a:r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5 table items.</a:t>
            </a: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"check-item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778193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TableColumns</a:t>
            </a: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2" y="2632101"/>
            <a:ext cx="3809524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2299063"/>
            <a:ext cx="5917475" cy="3643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default 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table column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nameColumn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nameColumn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Table with SWT.CHECK </a:t>
            </a:r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table column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optionColumn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optionColumn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"Option</a:t>
            </a:r>
            <a:r>
              <a:rPr lang="en-US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778193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TableColumns</a:t>
            </a: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2" y="2632101"/>
            <a:ext cx="3809524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2299063"/>
            <a:ext cx="5917475" cy="3643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default 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table column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nameColumn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nameColumn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 err="1">
                <a:solidFill>
                  <a:srgbClr val="6A3E3E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nameColumn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.setWidth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(100</a:t>
            </a:r>
            <a:r>
              <a:rPr lang="en-US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b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Table with SWT.CHECK </a:t>
            </a:r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style</a:t>
            </a: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Add table column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optionColumn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CENTER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optionColumn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"Option</a:t>
            </a:r>
            <a:r>
              <a:rPr lang="en-US" dirty="0" smtClean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 err="1">
                <a:solidFill>
                  <a:srgbClr val="6A3E3E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optionColumn</a:t>
            </a:r>
            <a:r>
              <a:rPr lang="en-US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.setWidth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(120);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778193"/>
          </a:xfrm>
        </p:spPr>
        <p:txBody>
          <a:bodyPr/>
          <a:lstStyle/>
          <a:p>
            <a:r>
              <a:rPr lang="en-US" dirty="0" smtClean="0"/>
              <a:t>Set header visible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22" y="2632101"/>
            <a:ext cx="3809524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2299063"/>
            <a:ext cx="5917475" cy="36432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Table with default style</a:t>
            </a:r>
          </a:p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Make herder visible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.setHeaderVisible(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b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Table with SWT.CHECK </a:t>
            </a:r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style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Make herder visible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table2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.setHeaderVisible(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875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778193"/>
          </a:xfrm>
        </p:spPr>
        <p:txBody>
          <a:bodyPr/>
          <a:lstStyle/>
          <a:p>
            <a:r>
              <a:rPr lang="en-US" dirty="0" smtClean="0"/>
              <a:t>SWT.VIRTUAL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97" y="3004457"/>
            <a:ext cx="2857143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3004457"/>
            <a:ext cx="5917475" cy="2937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parent, SWT.</a:t>
            </a:r>
            <a:r>
              <a:rPr lang="en-US" b="1" i="1" u="sng" dirty="0">
                <a:solidFill>
                  <a:srgbClr val="0000C0"/>
                </a:solidFill>
                <a:latin typeface="Consolas" panose="020B0609020204030204" pitchFamily="49" charset="0"/>
              </a:rPr>
              <a:t>VIRTUAL</a:t>
            </a:r>
            <a:r>
              <a:rPr lang="en-US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 | SWT.</a:t>
            </a:r>
            <a:r>
              <a:rPr lang="en-US" b="1" i="1" u="sng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.setItemCount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(1000000);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.addListener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SWT.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SetData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 Listener()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handleEvent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(Event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event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"Item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b="1" i="1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i="1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.getText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Listener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Selection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SWT.CHECK == </a:t>
            </a:r>
            <a:r>
              <a:rPr lang="en-US" dirty="0" err="1" smtClean="0"/>
              <a:t>event.detail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DefaultSelection</a:t>
            </a:r>
            <a:endParaRPr lang="en-US" dirty="0" smtClean="0"/>
          </a:p>
          <a:p>
            <a:pPr lvl="2"/>
            <a:r>
              <a:rPr lang="en-US" dirty="0" smtClean="0"/>
              <a:t> Double Clicked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MesaureItem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EraseItem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PaintItem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0" name="swt_tab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509" y="1574133"/>
            <a:ext cx="8611802" cy="478221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7" name="swt_tre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1256518"/>
            <a:ext cx="8326012" cy="56014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Introducing the </a:t>
            </a:r>
            <a:r>
              <a:rPr lang="en-US" dirty="0" smtClean="0"/>
              <a:t>Composite class</a:t>
            </a:r>
          </a:p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Canvas</a:t>
            </a:r>
          </a:p>
          <a:p>
            <a:pPr lvl="1"/>
            <a:r>
              <a:rPr lang="en-US" dirty="0" err="1" smtClean="0"/>
              <a:t>TabFolder</a:t>
            </a:r>
            <a:r>
              <a:rPr lang="en-US" dirty="0" smtClean="0"/>
              <a:t> and </a:t>
            </a:r>
            <a:r>
              <a:rPr lang="en-US" dirty="0" err="1" smtClean="0"/>
              <a:t>CTabFolder</a:t>
            </a:r>
            <a:endParaRPr lang="en-US" dirty="0" smtClean="0"/>
          </a:p>
          <a:p>
            <a:pPr lvl="1"/>
            <a:r>
              <a:rPr lang="en-US" dirty="0" smtClean="0"/>
              <a:t>Shell</a:t>
            </a:r>
          </a:p>
          <a:p>
            <a:pPr lvl="1"/>
            <a:r>
              <a:rPr lang="en-US" dirty="0" smtClean="0"/>
              <a:t>Group</a:t>
            </a:r>
          </a:p>
          <a:p>
            <a:r>
              <a:rPr lang="en-US" dirty="0" smtClean="0"/>
              <a:t>Table and Tree</a:t>
            </a:r>
          </a:p>
          <a:p>
            <a:r>
              <a:rPr lang="en-US" dirty="0" smtClean="0"/>
              <a:t>Resource Management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Font</a:t>
            </a:r>
          </a:p>
          <a:p>
            <a:pPr lvl="1"/>
            <a:r>
              <a:rPr lang="en-US" dirty="0" smtClean="0"/>
              <a:t>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&amp; Collapse</a:t>
            </a:r>
          </a:p>
          <a:p>
            <a:r>
              <a:rPr lang="en-US" dirty="0" err="1" smtClean="0"/>
              <a:t>TreeListener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treeExpand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treeCollapsed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Managing operating system resources in SWT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Dsiplay</a:t>
            </a:r>
            <a:r>
              <a:rPr lang="en-US" dirty="0" smtClean="0"/>
              <a:t> allocate and dispose </a:t>
            </a:r>
          </a:p>
          <a:p>
            <a:pPr lvl="1"/>
            <a:r>
              <a:rPr lang="en-US" dirty="0" smtClean="0"/>
              <a:t> Color and RGB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Font and </a:t>
            </a:r>
            <a:r>
              <a:rPr lang="en-US" dirty="0" err="1" smtClean="0"/>
              <a:t>FontData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Image from path or stream</a:t>
            </a:r>
          </a:p>
          <a:p>
            <a:r>
              <a:rPr lang="en-US" dirty="0" err="1" smtClean="0"/>
              <a:t>ResourceManager</a:t>
            </a:r>
            <a:r>
              <a:rPr lang="en-US" dirty="0" smtClean="0"/>
              <a:t> in JFace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ImageDescriptor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FontDescriptor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ColorDescriptor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Standard color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Color with RGB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ColorDescriptor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5"/>
          </p:nvPr>
        </p:nvSpPr>
        <p:spPr>
          <a:xfrm>
            <a:off x="4767942" y="2258606"/>
            <a:ext cx="5917475" cy="2011680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1.      </a:t>
            </a:r>
            <a:r>
              <a:rPr lang="en-US" sz="1800" dirty="0" err="1" smtClean="0">
                <a:solidFill>
                  <a:schemeClr val="tx1"/>
                </a:solidFill>
              </a:rPr>
              <a:t>Display.getSystemColor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</a:rPr>
              <a:t>int</a:t>
            </a:r>
            <a:r>
              <a:rPr lang="en-US" sz="1800" dirty="0" smtClean="0">
                <a:solidFill>
                  <a:schemeClr val="tx1"/>
                </a:solidFill>
              </a:rPr>
              <a:t>); //SWT.COLOR_*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2.      RGB </a:t>
            </a:r>
            <a:r>
              <a:rPr lang="en-US" sz="1800" dirty="0" err="1" smtClean="0">
                <a:solidFill>
                  <a:schemeClr val="tx1"/>
                </a:solidFill>
              </a:rPr>
              <a:t>rgb</a:t>
            </a:r>
            <a:r>
              <a:rPr lang="en-US" sz="1800" dirty="0" smtClean="0">
                <a:solidFill>
                  <a:schemeClr val="tx1"/>
                </a:solidFill>
              </a:rPr>
              <a:t> = new RGB(red, green, blue);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     Color </a:t>
            </a:r>
            <a:r>
              <a:rPr lang="en-US" sz="1800" dirty="0" err="1" smtClean="0">
                <a:solidFill>
                  <a:schemeClr val="tx1"/>
                </a:solidFill>
              </a:rPr>
              <a:t>color</a:t>
            </a:r>
            <a:r>
              <a:rPr lang="en-US" sz="1800" dirty="0" smtClean="0">
                <a:solidFill>
                  <a:schemeClr val="tx1"/>
                </a:solidFill>
              </a:rPr>
              <a:t> = new Color(display,  </a:t>
            </a:r>
            <a:r>
              <a:rPr lang="en-US" sz="1800" dirty="0" err="1" smtClean="0">
                <a:solidFill>
                  <a:schemeClr val="tx1"/>
                </a:solidFill>
              </a:rPr>
              <a:t>rgb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3.     </a:t>
            </a:r>
            <a:r>
              <a:rPr lang="en-US" sz="1800" dirty="0" err="1" smtClean="0">
                <a:solidFill>
                  <a:schemeClr val="tx1"/>
                </a:solidFill>
              </a:rPr>
              <a:t>ColorDescriptor.createFrom</a:t>
            </a:r>
            <a:r>
              <a:rPr lang="en-US" sz="1800" dirty="0" smtClean="0">
                <a:solidFill>
                  <a:schemeClr val="tx1"/>
                </a:solidFill>
              </a:rPr>
              <a:t>(Color);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</a:t>
            </a:r>
            <a:r>
              <a:rPr lang="en-US" sz="1800" dirty="0" err="1" smtClean="0">
                <a:solidFill>
                  <a:schemeClr val="tx1"/>
                </a:solidFill>
              </a:rPr>
              <a:t>ColorDescriptor.createFrom</a:t>
            </a:r>
            <a:r>
              <a:rPr lang="en-US" sz="1800" dirty="0" smtClean="0">
                <a:solidFill>
                  <a:schemeClr val="tx1"/>
                </a:solidFill>
              </a:rPr>
              <a:t>(RGB);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6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Standard font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Font with </a:t>
            </a:r>
            <a:r>
              <a:rPr lang="en-US" dirty="0" err="1" smtClean="0"/>
              <a:t>FontData</a:t>
            </a:r>
            <a:endParaRPr lang="en-US" dirty="0" smtClean="0"/>
          </a:p>
          <a:p>
            <a:pPr lvl="1"/>
            <a:r>
              <a:rPr lang="en-US" dirty="0" err="1" smtClean="0"/>
              <a:t>FontDescriptor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5"/>
          </p:nvPr>
        </p:nvSpPr>
        <p:spPr>
          <a:xfrm>
            <a:off x="4310744" y="2219417"/>
            <a:ext cx="7309832" cy="2430960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1.      </a:t>
            </a:r>
            <a:r>
              <a:rPr lang="en-US" sz="1800" dirty="0" err="1" smtClean="0">
                <a:solidFill>
                  <a:schemeClr val="tx1"/>
                </a:solidFill>
              </a:rPr>
              <a:t>Display.getSystemFont</a:t>
            </a:r>
            <a:r>
              <a:rPr lang="en-US" sz="1800" dirty="0" smtClean="0">
                <a:solidFill>
                  <a:schemeClr val="tx1"/>
                </a:solidFill>
              </a:rPr>
              <a:t>()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2.      </a:t>
            </a:r>
            <a:r>
              <a:rPr lang="en-US" sz="1800" dirty="0" err="1" smtClean="0">
                <a:solidFill>
                  <a:schemeClr val="tx1"/>
                </a:solidFill>
              </a:rPr>
              <a:t>FontData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fd</a:t>
            </a:r>
            <a:r>
              <a:rPr lang="en-US" sz="1800" dirty="0" smtClean="0">
                <a:solidFill>
                  <a:schemeClr val="tx1"/>
                </a:solidFill>
              </a:rPr>
              <a:t> = new </a:t>
            </a:r>
            <a:r>
              <a:rPr lang="en-US" sz="1800" dirty="0" err="1" smtClean="0">
                <a:solidFill>
                  <a:schemeClr val="tx1"/>
                </a:solidFill>
              </a:rPr>
              <a:t>FontData</a:t>
            </a:r>
            <a:r>
              <a:rPr lang="en-US" sz="1800" dirty="0" smtClean="0">
                <a:solidFill>
                  <a:schemeClr val="tx1"/>
                </a:solidFill>
              </a:rPr>
              <a:t>(name</a:t>
            </a:r>
            <a:r>
              <a:rPr lang="en-US" sz="1800" dirty="0">
                <a:solidFill>
                  <a:schemeClr val="tx1"/>
                </a:solidFill>
              </a:rPr>
              <a:t>, height, style); </a:t>
            </a:r>
            <a:r>
              <a:rPr lang="en-US" sz="1800" dirty="0" smtClean="0">
                <a:solidFill>
                  <a:schemeClr val="tx1"/>
                </a:solidFill>
              </a:rPr>
              <a:t>//style: NORMAL</a:t>
            </a:r>
            <a:r>
              <a:rPr lang="en-US" sz="1800" dirty="0">
                <a:solidFill>
                  <a:schemeClr val="tx1"/>
                </a:solidFill>
              </a:rPr>
              <a:t>, BOLD, ITALIC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     Font </a:t>
            </a:r>
            <a:r>
              <a:rPr lang="en-US" sz="1800" dirty="0" err="1" smtClean="0">
                <a:solidFill>
                  <a:schemeClr val="tx1"/>
                </a:solidFill>
              </a:rPr>
              <a:t>font</a:t>
            </a:r>
            <a:r>
              <a:rPr lang="en-US" sz="1800" dirty="0" smtClean="0">
                <a:solidFill>
                  <a:schemeClr val="tx1"/>
                </a:solidFill>
              </a:rPr>
              <a:t> = new Font(display,  </a:t>
            </a:r>
            <a:r>
              <a:rPr lang="en-US" sz="1800" dirty="0" err="1" smtClean="0">
                <a:solidFill>
                  <a:schemeClr val="tx1"/>
                </a:solidFill>
              </a:rPr>
              <a:t>fd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3.     </a:t>
            </a:r>
            <a:r>
              <a:rPr lang="en-US" sz="1800" dirty="0" err="1" smtClean="0">
                <a:solidFill>
                  <a:schemeClr val="tx1"/>
                </a:solidFill>
              </a:rPr>
              <a:t>FontDescriptor.createFrom</a:t>
            </a:r>
            <a:r>
              <a:rPr lang="en-US" sz="1800" dirty="0" smtClean="0">
                <a:solidFill>
                  <a:schemeClr val="tx1"/>
                </a:solidFill>
              </a:rPr>
              <a:t>(Font);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</a:t>
            </a:r>
            <a:r>
              <a:rPr lang="en-US" sz="1800" dirty="0" err="1" smtClean="0">
                <a:solidFill>
                  <a:schemeClr val="tx1"/>
                </a:solidFill>
              </a:rPr>
              <a:t>FontDescriptor.createFrom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</a:rPr>
              <a:t>FontData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</a:t>
            </a:r>
            <a:r>
              <a:rPr lang="en-US" sz="1800" dirty="0" err="1" smtClean="0">
                <a:solidFill>
                  <a:schemeClr val="tx1"/>
                </a:solidFill>
              </a:rPr>
              <a:t>FontDescriptor.createFrom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</a:rPr>
              <a:t>FontData</a:t>
            </a:r>
            <a:r>
              <a:rPr lang="en-US" sz="1800" dirty="0" smtClean="0">
                <a:solidFill>
                  <a:schemeClr val="tx1"/>
                </a:solidFill>
              </a:rPr>
              <a:t>[]);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4029743" cy="4665663"/>
          </a:xfrm>
        </p:spPr>
        <p:txBody>
          <a:bodyPr>
            <a:normAutofit/>
          </a:bodyPr>
          <a:lstStyle/>
          <a:p>
            <a:r>
              <a:rPr lang="en-US" dirty="0" smtClean="0"/>
              <a:t>Image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Standard image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Image from path</a:t>
            </a:r>
          </a:p>
          <a:p>
            <a:pPr lvl="1"/>
            <a:r>
              <a:rPr lang="en-US" dirty="0" smtClean="0"/>
              <a:t> Image from input stream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ImageDescriptor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ImageData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5"/>
          </p:nvPr>
        </p:nvSpPr>
        <p:spPr>
          <a:xfrm>
            <a:off x="4741819" y="2167164"/>
            <a:ext cx="7309832" cy="4189186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1.      </a:t>
            </a:r>
            <a:r>
              <a:rPr lang="en-US" sz="1800" dirty="0" err="1" smtClean="0">
                <a:solidFill>
                  <a:schemeClr val="tx1"/>
                </a:solidFill>
              </a:rPr>
              <a:t>Display.getSystemImage</a:t>
            </a:r>
            <a:r>
              <a:rPr lang="en-US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err="1" smtClean="0">
                <a:solidFill>
                  <a:schemeClr val="tx1"/>
                </a:solidFill>
              </a:rPr>
              <a:t>int</a:t>
            </a:r>
            <a:r>
              <a:rPr lang="en-US" sz="1800" dirty="0" smtClean="0">
                <a:solidFill>
                  <a:schemeClr val="tx1"/>
                </a:solidFill>
              </a:rPr>
              <a:t>); // SWT.ICON_*;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2.      Image </a:t>
            </a:r>
            <a:r>
              <a:rPr lang="en-US" sz="1800" dirty="0" err="1" smtClean="0">
                <a:solidFill>
                  <a:schemeClr val="tx1"/>
                </a:solidFill>
              </a:rPr>
              <a:t>image</a:t>
            </a:r>
            <a:r>
              <a:rPr lang="en-US" sz="1800" dirty="0" smtClean="0">
                <a:solidFill>
                  <a:schemeClr val="tx1"/>
                </a:solidFill>
              </a:rPr>
              <a:t> = new Image(device, </a:t>
            </a:r>
            <a:r>
              <a:rPr lang="en-US" sz="1800" dirty="0" err="1" smtClean="0">
                <a:solidFill>
                  <a:schemeClr val="tx1"/>
                </a:solidFill>
              </a:rPr>
              <a:t>fileName</a:t>
            </a:r>
            <a:r>
              <a:rPr lang="en-US" sz="1800" dirty="0" smtClean="0">
                <a:solidFill>
                  <a:schemeClr val="tx1"/>
                </a:solidFill>
              </a:rPr>
              <a:t>); // absolute path of image.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3.      </a:t>
            </a:r>
            <a:r>
              <a:rPr lang="en-US" sz="1800" dirty="0" err="1" smtClean="0">
                <a:solidFill>
                  <a:schemeClr val="tx1"/>
                </a:solidFill>
              </a:rPr>
              <a:t>InputStream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inputStream</a:t>
            </a:r>
            <a:r>
              <a:rPr lang="en-US" sz="1800" dirty="0" smtClean="0">
                <a:solidFill>
                  <a:schemeClr val="tx1"/>
                </a:solidFill>
              </a:rPr>
              <a:t> = </a:t>
            </a:r>
            <a:r>
              <a:rPr lang="en-US" sz="1800" dirty="0" err="1" smtClean="0">
                <a:solidFill>
                  <a:schemeClr val="tx1"/>
                </a:solidFill>
              </a:rPr>
              <a:t>class.getResourceAsStream</a:t>
            </a:r>
            <a:r>
              <a:rPr lang="en-US" sz="1800" dirty="0" smtClean="0">
                <a:solidFill>
                  <a:schemeClr val="tx1"/>
                </a:solidFill>
              </a:rPr>
              <a:t>(name);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        Image </a:t>
            </a:r>
            <a:r>
              <a:rPr lang="en-US" sz="1800" dirty="0" err="1" smtClean="0">
                <a:solidFill>
                  <a:schemeClr val="tx1"/>
                </a:solidFill>
              </a:rPr>
              <a:t>image</a:t>
            </a:r>
            <a:r>
              <a:rPr lang="en-US" sz="1800" dirty="0" smtClean="0">
                <a:solidFill>
                  <a:schemeClr val="tx1"/>
                </a:solidFill>
              </a:rPr>
              <a:t> = new Image(device, </a:t>
            </a:r>
            <a:r>
              <a:rPr lang="en-US" sz="1800" dirty="0" err="1" smtClean="0">
                <a:solidFill>
                  <a:schemeClr val="tx1"/>
                </a:solidFill>
              </a:rPr>
              <a:t>inputStream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4.      </a:t>
            </a:r>
            <a:r>
              <a:rPr lang="en-US" sz="1800" dirty="0" err="1" smtClean="0">
                <a:solidFill>
                  <a:schemeClr val="tx1"/>
                </a:solidFill>
              </a:rPr>
              <a:t>ImageDescriptor.createFromFile</a:t>
            </a:r>
            <a:r>
              <a:rPr lang="en-US" sz="1800" dirty="0" smtClean="0">
                <a:solidFill>
                  <a:schemeClr val="tx1"/>
                </a:solidFill>
              </a:rPr>
              <a:t>(Class, </a:t>
            </a:r>
            <a:r>
              <a:rPr lang="en-US" sz="1800" dirty="0" err="1" smtClean="0">
                <a:solidFill>
                  <a:schemeClr val="tx1"/>
                </a:solidFill>
              </a:rPr>
              <a:t>fileName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        </a:t>
            </a:r>
            <a:r>
              <a:rPr lang="en-US" sz="1800" dirty="0" err="1" smtClean="0">
                <a:solidFill>
                  <a:schemeClr val="tx1"/>
                </a:solidFill>
              </a:rPr>
              <a:t>ImageDescriptor.createFromImage</a:t>
            </a:r>
            <a:r>
              <a:rPr lang="en-US" sz="1800" dirty="0" smtClean="0">
                <a:solidFill>
                  <a:schemeClr val="tx1"/>
                </a:solidFill>
              </a:rPr>
              <a:t>(Image);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         </a:t>
            </a:r>
            <a:r>
              <a:rPr lang="en-US" sz="1800" dirty="0" err="1" smtClean="0">
                <a:solidFill>
                  <a:schemeClr val="tx1"/>
                </a:solidFill>
              </a:rPr>
              <a:t>ImageDescriptor.createFromURL</a:t>
            </a:r>
            <a:r>
              <a:rPr lang="en-US" sz="1800" dirty="0" smtClean="0">
                <a:solidFill>
                  <a:schemeClr val="tx1"/>
                </a:solidFill>
              </a:rPr>
              <a:t>(URL);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5.      </a:t>
            </a:r>
            <a:r>
              <a:rPr lang="en-US" sz="1800" dirty="0" err="1" smtClean="0">
                <a:solidFill>
                  <a:schemeClr val="tx1"/>
                </a:solidFill>
              </a:rPr>
              <a:t>ImageData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imageData</a:t>
            </a:r>
            <a:r>
              <a:rPr lang="en-US" sz="1800" dirty="0" smtClean="0">
                <a:solidFill>
                  <a:schemeClr val="tx1"/>
                </a:solidFill>
              </a:rPr>
              <a:t>  = new </a:t>
            </a:r>
            <a:r>
              <a:rPr lang="en-US" sz="1800" dirty="0" err="1" smtClean="0">
                <a:solidFill>
                  <a:schemeClr val="tx1"/>
                </a:solidFill>
              </a:rPr>
              <a:t>ImageData</a:t>
            </a:r>
            <a:r>
              <a:rPr lang="en-US" sz="1800" dirty="0" smtClean="0">
                <a:solidFill>
                  <a:schemeClr val="tx1"/>
                </a:solidFill>
              </a:rPr>
              <a:t>(“</a:t>
            </a:r>
            <a:r>
              <a:rPr lang="en-US" sz="1800" dirty="0" err="1" smtClean="0">
                <a:solidFill>
                  <a:schemeClr val="tx1"/>
                </a:solidFill>
              </a:rPr>
              <a:t>fileName</a:t>
            </a:r>
            <a:r>
              <a:rPr lang="en-US" sz="1800" dirty="0" smtClean="0">
                <a:solidFill>
                  <a:schemeClr val="tx1"/>
                </a:solidFill>
              </a:rPr>
              <a:t>”);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         Image </a:t>
            </a:r>
            <a:r>
              <a:rPr lang="en-US" sz="1800" dirty="0" err="1" smtClean="0">
                <a:solidFill>
                  <a:schemeClr val="tx1"/>
                </a:solidFill>
              </a:rPr>
              <a:t>image</a:t>
            </a:r>
            <a:r>
              <a:rPr lang="en-US" sz="1800" dirty="0" smtClean="0">
                <a:solidFill>
                  <a:schemeClr val="tx1"/>
                </a:solidFill>
              </a:rPr>
              <a:t> = new Image(device, </a:t>
            </a:r>
            <a:r>
              <a:rPr lang="en-US" sz="1800" dirty="0" err="1" smtClean="0">
                <a:solidFill>
                  <a:schemeClr val="tx1"/>
                </a:solidFill>
              </a:rPr>
              <a:t>imageData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843507"/>
          </a:xfrm>
        </p:spPr>
        <p:txBody>
          <a:bodyPr/>
          <a:lstStyle/>
          <a:p>
            <a:r>
              <a:rPr lang="en-US" dirty="0" smtClean="0"/>
              <a:t>Draw Image with GC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2299063"/>
            <a:ext cx="5917475" cy="364326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Shell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Shell(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Image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Image(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300, 200);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GC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GC(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.setBackground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COLOR_CYAN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.setForeground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COLOR_RED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.drawRectangle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(44, 28, 200, 100);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.fillRectangle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(45, 29, 199, 99);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.drawString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"Hello SWT"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120, 68);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.dispose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.setBackgroundImage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  <a:p>
            <a:r>
              <a:rPr lang="en-US" dirty="0" smtClean="0"/>
              <a:t>Email: jin.liu@soyatec.com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65535" y="2967335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2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Introducing the Composite class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Container</a:t>
            </a:r>
          </a:p>
          <a:p>
            <a:r>
              <a:rPr lang="en-US" dirty="0" smtClean="0"/>
              <a:t>Scrollable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SWT.V_SCROLL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SWT.H_SCROLL</a:t>
            </a:r>
          </a:p>
          <a:p>
            <a:r>
              <a:rPr lang="en-US" dirty="0" smtClean="0"/>
              <a:t>Styles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SWT.NO_RADIO_GROUP</a:t>
            </a:r>
          </a:p>
          <a:p>
            <a:pPr lvl="1"/>
            <a:r>
              <a:rPr lang="en-US" dirty="0" smtClean="0"/>
              <a:t> SWT.EMBEDDED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SWT.CENTER</a:t>
            </a:r>
          </a:p>
          <a:p>
            <a:r>
              <a:rPr lang="en-US" dirty="0" err="1" smtClean="0"/>
              <a:t>TabList</a:t>
            </a:r>
            <a:endParaRPr lang="en-US" dirty="0" smtClean="0"/>
          </a:p>
          <a:p>
            <a:r>
              <a:rPr lang="en-US" dirty="0" smtClean="0"/>
              <a:t>Background Mode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SWT.INHERIT_NONE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SWT.INHERIT_DEFAULT</a:t>
            </a:r>
          </a:p>
          <a:p>
            <a:pPr lvl="1"/>
            <a:r>
              <a:rPr lang="en-US" dirty="0"/>
              <a:t> </a:t>
            </a:r>
            <a:r>
              <a:rPr lang="en-US" dirty="0"/>
              <a:t>SWT.INHERIT_FORCE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38" y="3048913"/>
            <a:ext cx="3809524" cy="19047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PaintListener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PaintEvent</a:t>
            </a:r>
            <a:endParaRPr lang="en-US" dirty="0" smtClean="0"/>
          </a:p>
          <a:p>
            <a:r>
              <a:rPr lang="en-US" dirty="0" smtClean="0"/>
              <a:t>Styles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SWT.NO_BACKGROUND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SWT.NO_REDRAW_RESIZE</a:t>
            </a:r>
          </a:p>
          <a:p>
            <a:pPr lvl="1"/>
            <a:r>
              <a:rPr lang="en-US" dirty="0"/>
              <a:t> SWT.NO_MERGE_PAINTS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28" y="3048913"/>
            <a:ext cx="2857143" cy="190476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9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12076" y="1690688"/>
            <a:ext cx="5257800" cy="742690"/>
          </a:xfrm>
        </p:spPr>
        <p:txBody>
          <a:bodyPr>
            <a:normAutofit/>
          </a:bodyPr>
          <a:lstStyle/>
          <a:p>
            <a:r>
              <a:rPr lang="en-US" dirty="0"/>
              <a:t>Graphics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66651" y="2261062"/>
            <a:ext cx="5917475" cy="368127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Canvas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Canvas(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.addPaintListener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PaintListener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paintControl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PaintEvent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GC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gc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.setBackground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COLOR_BLUE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.fillRectangle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1, 50, 50);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.setBackground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COLOR_GREEN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.setForeground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COLOR_RED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.drawText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"Text: Foxes vs. Dogs"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85, 25);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.setForeground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.getSystemColor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(SWT.</a:t>
            </a:r>
            <a:r>
              <a:rPr lang="en-US" b="1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COLOR_YELLOW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.drawOval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(150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100, 50, 50);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TabFolder</a:t>
            </a:r>
            <a:r>
              <a:rPr lang="en-US" dirty="0"/>
              <a:t> and </a:t>
            </a:r>
            <a:r>
              <a:rPr lang="en-US" dirty="0" err="1"/>
              <a:t>CTabFolder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TabFolder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SWT.TOP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SWT.BOTTOM</a:t>
            </a:r>
          </a:p>
          <a:p>
            <a:r>
              <a:rPr lang="en-US" dirty="0" err="1" smtClean="0"/>
              <a:t>TabItem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66651" y="3573516"/>
            <a:ext cx="5917475" cy="236881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TabFolder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folder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TabFolder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TOP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3;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TabItem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TabItem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folder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"item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Label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folder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label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"Add control here."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item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.setControl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label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folder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.setSelection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TabFolder</a:t>
            </a:r>
            <a:r>
              <a:rPr lang="en-US" dirty="0"/>
              <a:t> and </a:t>
            </a:r>
            <a:r>
              <a:rPr lang="en-US" dirty="0" err="1"/>
              <a:t>CTabFolder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CTabFolder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Styles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SWT.TOP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SWT.BOTTOM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SWT.FLAT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SWT.SINGLE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SWT.MULTI</a:t>
            </a:r>
          </a:p>
          <a:p>
            <a:pPr lvl="2"/>
            <a:r>
              <a:rPr lang="en-US" dirty="0" smtClean="0"/>
              <a:t> SWT.BORDER</a:t>
            </a:r>
          </a:p>
          <a:p>
            <a:pPr lvl="1"/>
            <a:r>
              <a:rPr lang="en-US" dirty="0" smtClean="0"/>
              <a:t> Simple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Top Right Control</a:t>
            </a:r>
          </a:p>
          <a:p>
            <a:r>
              <a:rPr lang="en-US" dirty="0" err="1" smtClean="0"/>
              <a:t>CTabItem</a:t>
            </a:r>
            <a:endParaRPr lang="en-US" dirty="0" smtClean="0"/>
          </a:p>
          <a:p>
            <a:pPr lvl="1"/>
            <a:r>
              <a:rPr lang="en-US" dirty="0" smtClean="0"/>
              <a:t> SWT.CLOSE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28" y="3048913"/>
            <a:ext cx="2857143" cy="190476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TabFolder</a:t>
            </a:r>
            <a:r>
              <a:rPr lang="en-US" dirty="0"/>
              <a:t> and </a:t>
            </a:r>
            <a:r>
              <a:rPr lang="en-US" dirty="0" err="1"/>
              <a:t>CTabFolder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swt_ctabfold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8993" y="1291467"/>
            <a:ext cx="9774014" cy="543000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 SWT.NO_TRIM</a:t>
            </a:r>
          </a:p>
          <a:p>
            <a:pPr lvl="1"/>
            <a:r>
              <a:rPr lang="en-US" dirty="0" smtClean="0"/>
              <a:t> SWT.CLOSE</a:t>
            </a:r>
          </a:p>
          <a:p>
            <a:pPr lvl="1"/>
            <a:r>
              <a:rPr lang="en-US" dirty="0" smtClean="0"/>
              <a:t> SWT.TITLE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SWT.MIN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SWT.MAX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SWT.BORDER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SWT.RESIZE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SWT.ON_TOP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SWT.TOOL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SWT.SHEET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SWT.SEHLL_TRIM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SWT.DIALOG_TRIM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56" y="1996748"/>
            <a:ext cx="2857143" cy="9523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56" y="2223799"/>
            <a:ext cx="2952381" cy="104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57" y="2531273"/>
            <a:ext cx="2952381" cy="1047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55" y="2835461"/>
            <a:ext cx="2952381" cy="104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57" y="3102700"/>
            <a:ext cx="2952381" cy="10476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73" y="3419692"/>
            <a:ext cx="2857143" cy="9523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0" y="3810867"/>
            <a:ext cx="2857143" cy="9523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83" y="4141959"/>
            <a:ext cx="2857143" cy="9523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00" y="4493739"/>
            <a:ext cx="2857143" cy="952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73" y="4806112"/>
            <a:ext cx="2857143" cy="9523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27" y="5094340"/>
            <a:ext cx="2857143" cy="9523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55" y="5389498"/>
            <a:ext cx="2952381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yate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oyate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1337</Words>
  <Application>Microsoft Office PowerPoint</Application>
  <PresentationFormat>Widescreen</PresentationFormat>
  <Paragraphs>365</Paragraphs>
  <Slides>27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Times New Roman</vt:lpstr>
      <vt:lpstr>Wingdings</vt:lpstr>
      <vt:lpstr>Soyatec Theme</vt:lpstr>
      <vt:lpstr>1_Soyatec Theme</vt:lpstr>
      <vt:lpstr>Storyboard Layouts</vt:lpstr>
      <vt:lpstr>Eclipse Plug-in Development</vt:lpstr>
      <vt:lpstr>Contents</vt:lpstr>
      <vt:lpstr>Introducing the Composite class </vt:lpstr>
      <vt:lpstr>Canvas</vt:lpstr>
      <vt:lpstr>Canvas</vt:lpstr>
      <vt:lpstr>TabFolder and CTabFolder </vt:lpstr>
      <vt:lpstr>TabFolder and CTabFolder </vt:lpstr>
      <vt:lpstr>TabFolder and CTabFolder </vt:lpstr>
      <vt:lpstr>Shell</vt:lpstr>
      <vt:lpstr>Group</vt:lpstr>
      <vt:lpstr>Table</vt:lpstr>
      <vt:lpstr>Table</vt:lpstr>
      <vt:lpstr>Table</vt:lpstr>
      <vt:lpstr>Table</vt:lpstr>
      <vt:lpstr>Table</vt:lpstr>
      <vt:lpstr>Table</vt:lpstr>
      <vt:lpstr>Table</vt:lpstr>
      <vt:lpstr>Table</vt:lpstr>
      <vt:lpstr>Tree</vt:lpstr>
      <vt:lpstr>Tree</vt:lpstr>
      <vt:lpstr>Resource Management</vt:lpstr>
      <vt:lpstr>Resource Management</vt:lpstr>
      <vt:lpstr>Resource Management</vt:lpstr>
      <vt:lpstr>Resource Management</vt:lpstr>
      <vt:lpstr>Resource Management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Liu</dc:creator>
  <cp:lastModifiedBy>Jin Liu</cp:lastModifiedBy>
  <cp:revision>127</cp:revision>
  <dcterms:created xsi:type="dcterms:W3CDTF">2015-04-14T08:17:08Z</dcterms:created>
  <dcterms:modified xsi:type="dcterms:W3CDTF">2015-04-27T03:27:17Z</dcterms:modified>
</cp:coreProperties>
</file>